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13DC6B7-BAAC-40A1-ACF4-F2782F76D858}">
  <a:tblStyle styleId="{013DC6B7-BAAC-40A1-ACF4-F2782F76D85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516d50830addd1c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516d50830addd1c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104b5b006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f104b5b00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104b5b00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104b5b00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104b5b006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104b5b006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h516d50830addd1c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h516d50830addd1c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104b5b006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f104b5b006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104b5b006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104b5b006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h516d50830addd1c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h516d50830addd1c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104b5b006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104b5b006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104b5b006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f104b5b006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h516d50830addd1c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h516d50830addd1c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104b5b006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104b5b006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h516d50830addd1c1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h516d50830addd1c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h516d50830addd1c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h516d50830addd1c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h516d50830addd1c1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h516d50830addd1c1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h516d50830addd1c1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h516d50830addd1c1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432150" y="3297550"/>
            <a:ext cx="8520600" cy="136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Failure of the coding theorem for randomized stopping machines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3421"/>
              <a:buFont typeface="Arial"/>
              <a:buNone/>
            </a:pPr>
            <a:br>
              <a:rPr lang="en" sz="2533"/>
            </a:br>
            <a:r>
              <a:rPr lang="en" sz="2533"/>
              <a:t>Mikhail Mironov</a:t>
            </a:r>
            <a:br>
              <a:rPr lang="en" sz="2533"/>
            </a:br>
            <a:r>
              <a:rPr lang="en" sz="2533"/>
              <a:t>Mentors: Aram Ebtekar, Cole Wyeth</a:t>
            </a:r>
            <a:endParaRPr sz="2533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33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</a:t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arenR"/>
            </a:pPr>
            <a:r>
              <a:rPr b="1" lang="en" sz="2100">
                <a:solidFill>
                  <a:schemeClr val="dk1"/>
                </a:solidFill>
              </a:rPr>
              <a:t>Solomonoff induction, </a:t>
            </a:r>
            <a:r>
              <a:rPr b="1" lang="en" sz="2100">
                <a:solidFill>
                  <a:schemeClr val="dk1"/>
                </a:solidFill>
              </a:rPr>
              <a:t>AIXI agent, </a:t>
            </a:r>
            <a:r>
              <a:rPr b="1" lang="en" sz="2100">
                <a:solidFill>
                  <a:schemeClr val="dk1"/>
                </a:solidFill>
              </a:rPr>
              <a:t>cod</a:t>
            </a:r>
            <a:r>
              <a:rPr b="1" lang="en" sz="2100">
                <a:solidFill>
                  <a:schemeClr val="dk1"/>
                </a:solidFill>
              </a:rPr>
              <a:t>ing theorem</a:t>
            </a:r>
            <a:r>
              <a:rPr lang="en" sz="2100">
                <a:solidFill>
                  <a:schemeClr val="dk1"/>
                </a:solidFill>
              </a:rPr>
              <a:t> 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arenR"/>
            </a:pPr>
            <a:r>
              <a:rPr lang="en" sz="2100">
                <a:solidFill>
                  <a:schemeClr val="dk1"/>
                </a:solidFill>
              </a:rPr>
              <a:t>Stopping complexity, </a:t>
            </a:r>
            <a:r>
              <a:rPr lang="en" sz="2100">
                <a:solidFill>
                  <a:schemeClr val="dk1"/>
                </a:solidFill>
              </a:rPr>
              <a:t>Golden handcuffs AIXI, </a:t>
            </a:r>
            <a:r>
              <a:rPr lang="en" sz="2100">
                <a:solidFill>
                  <a:schemeClr val="dk1"/>
                </a:solidFill>
              </a:rPr>
              <a:t>stopping coding theorem</a:t>
            </a:r>
            <a:br>
              <a:rPr lang="en" sz="2100">
                <a:solidFill>
                  <a:schemeClr val="dk1"/>
                </a:solidFill>
              </a:rPr>
            </a:b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arenR"/>
            </a:pPr>
            <a:r>
              <a:rPr lang="en" sz="2100">
                <a:solidFill>
                  <a:schemeClr val="dk1"/>
                </a:solidFill>
              </a:rPr>
              <a:t>Proof of the coding theorem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Solomonoff induction: we want to predict next observation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(we only observe, we do not take actions)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67" name="Google Shape;67;p15"/>
          <p:cNvGraphicFramePr/>
          <p:nvPr/>
        </p:nvGraphicFramePr>
        <p:xfrm>
          <a:off x="225100" y="16865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{013DC6B7-BAAC-40A1-ACF4-F2782F76D858}</a:tableStyleId>
              </a:tblPr>
              <a:tblGrid>
                <a:gridCol w="4303600"/>
                <a:gridCol w="4303600"/>
              </a:tblGrid>
              <a:tr h="52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Real world 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Solomonoff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2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Sequence of observations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Sequence of bits 010010101…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2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Predict next observation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Predict next bit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2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List of possible environments (world models)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List of all possible programs (in Python) </a:t>
                      </a:r>
                      <a:br>
                        <a:rPr lang="en">
                          <a:solidFill>
                            <a:schemeClr val="dk1"/>
                          </a:solidFill>
                        </a:rPr>
                      </a:br>
                      <a:r>
                        <a:rPr lang="en">
                          <a:solidFill>
                            <a:schemeClr val="dk1"/>
                          </a:solidFill>
                        </a:rPr>
                        <a:t>(option: could use randomness)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2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Starting distribution over environments:</a:t>
                      </a:r>
                      <a:br>
                        <a:rPr lang="en">
                          <a:solidFill>
                            <a:schemeClr val="dk1"/>
                          </a:solidFill>
                        </a:rPr>
                      </a:br>
                      <a:r>
                        <a:rPr b="1" lang="en">
                          <a:solidFill>
                            <a:schemeClr val="dk1"/>
                          </a:solidFill>
                        </a:rPr>
                        <a:t>Occam razor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 favors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simpler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 explanations – more complex environments are less probable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Starting distribution over programs:</a:t>
                      </a:r>
                      <a:br>
                        <a:rPr lang="en">
                          <a:solidFill>
                            <a:schemeClr val="dk1"/>
                          </a:solidFill>
                        </a:rPr>
                      </a:br>
                      <a:br>
                        <a:rPr lang="en">
                          <a:solidFill>
                            <a:schemeClr val="dk1"/>
                          </a:solidFill>
                        </a:rPr>
                      </a:br>
                      <a:r>
                        <a:rPr lang="en">
                          <a:solidFill>
                            <a:schemeClr val="dk1"/>
                          </a:solidFill>
                        </a:rPr>
                        <a:t>Weight of program      is proportional to            </a:t>
                      </a:r>
                      <a:br>
                        <a:rPr lang="en">
                          <a:solidFill>
                            <a:schemeClr val="dk1"/>
                          </a:solidFill>
                        </a:rPr>
                      </a:br>
                      <a:br>
                        <a:rPr lang="en">
                          <a:solidFill>
                            <a:schemeClr val="dk1"/>
                          </a:solidFill>
                        </a:rPr>
                      </a:br>
                      <a:r>
                        <a:rPr lang="en">
                          <a:solidFill>
                            <a:schemeClr val="dk1"/>
                          </a:solidFill>
                        </a:rPr>
                        <a:t>where          is the length of the program</a:t>
                      </a:r>
                      <a:br>
                        <a:rPr lang="en">
                          <a:solidFill>
                            <a:schemeClr val="dk1"/>
                          </a:solidFill>
                        </a:rPr>
                      </a:b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descr="p&#10;%7818d0ac-02ad-433f-a4c2-9deaa1154ee6"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2900" y="4434125"/>
            <a:ext cx="1428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|p|&#10;%2b5300af-cddc-47e3-9a68-e1923b0b1013"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9150" y="4756125"/>
            <a:ext cx="304800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^{-|p|}&#10;%fbdd984e-3cd6-491a-9390-0778c5e72fe1"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60700" y="4299300"/>
            <a:ext cx="533400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Solomonoff induction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Predict → Observe (0/1) → Update → </a:t>
            </a:r>
            <a:r>
              <a:rPr lang="en">
                <a:solidFill>
                  <a:schemeClr val="dk1"/>
                </a:solidFill>
              </a:rPr>
              <a:t>Repeat</a:t>
            </a:r>
            <a:br>
              <a:rPr b="1" lang="en">
                <a:solidFill>
                  <a:schemeClr val="dk1"/>
                </a:solidFill>
              </a:rPr>
            </a:br>
            <a:br>
              <a:rPr b="1" lang="en">
                <a:solidFill>
                  <a:schemeClr val="dk1"/>
                </a:solidFill>
              </a:rPr>
            </a:br>
            <a:r>
              <a:rPr b="1" lang="en">
                <a:solidFill>
                  <a:schemeClr val="dk1"/>
                </a:solidFill>
              </a:rPr>
              <a:t>How to make p</a:t>
            </a:r>
            <a:r>
              <a:rPr b="1" lang="en">
                <a:solidFill>
                  <a:schemeClr val="dk1"/>
                </a:solidFill>
              </a:rPr>
              <a:t>rediction: </a:t>
            </a:r>
            <a:r>
              <a:rPr lang="en">
                <a:solidFill>
                  <a:schemeClr val="dk1"/>
                </a:solidFill>
              </a:rPr>
              <a:t>each program gives prediction, take weighted sum of these predictions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Update: </a:t>
            </a:r>
            <a:r>
              <a:rPr lang="en">
                <a:solidFill>
                  <a:schemeClr val="dk1"/>
                </a:solidFill>
              </a:rPr>
              <a:t>Remove programs which predicted incorrectly, rescale weights. 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If r</a:t>
            </a:r>
            <a:r>
              <a:rPr lang="en">
                <a:solidFill>
                  <a:schemeClr val="dk1"/>
                </a:solidFill>
              </a:rPr>
              <a:t>andomness</a:t>
            </a:r>
            <a:r>
              <a:rPr lang="en">
                <a:solidFill>
                  <a:schemeClr val="dk1"/>
                </a:solidFill>
              </a:rPr>
              <a:t> is allowed: instead of removing programs do </a:t>
            </a:r>
            <a:r>
              <a:rPr lang="en">
                <a:solidFill>
                  <a:schemeClr val="dk1"/>
                </a:solidFill>
              </a:rPr>
              <a:t>Bayesian weight update.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/>
              <a:t>Solomonoff induction: pros and cons</a:t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Advantages </a:t>
            </a:r>
            <a:r>
              <a:rPr lang="en">
                <a:solidFill>
                  <a:schemeClr val="dk1"/>
                </a:solidFill>
              </a:rPr>
              <a:t>- universality</a:t>
            </a:r>
            <a:r>
              <a:rPr b="1" lang="en">
                <a:solidFill>
                  <a:schemeClr val="dk1"/>
                </a:solidFill>
              </a:rPr>
              <a:t>: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Converges to correct predictions, and fast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Works for any computable environment (makes assumptions about the data)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Formalizes Occam's razor: shorter/simpler explanations get more weight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Disadvantage</a:t>
            </a:r>
            <a:r>
              <a:rPr b="1" lang="en">
                <a:solidFill>
                  <a:schemeClr val="dk1"/>
                </a:solidFill>
              </a:rPr>
              <a:t>s</a:t>
            </a:r>
            <a:r>
              <a:rPr lang="en">
                <a:solidFill>
                  <a:schemeClr val="dk1"/>
                </a:solidFill>
              </a:rPr>
              <a:t> - incomputability: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Infinite number of programs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Some programs do not halt, and we do not know which ones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220"/>
              <a:t>AIXI  – an agent based on Solomonoff induction (</a:t>
            </a:r>
            <a:r>
              <a:rPr i="1" lang="en" sz="2220"/>
              <a:t>Marcus Hutter</a:t>
            </a:r>
            <a:r>
              <a:rPr lang="en" sz="2220"/>
              <a:t>) </a:t>
            </a:r>
            <a:endParaRPr sz="2220"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Agent runs Solomonoff induction (already incomputable) – assigns weight to each possible environment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How to choose actions?</a:t>
            </a:r>
            <a:r>
              <a:rPr lang="en">
                <a:solidFill>
                  <a:schemeClr val="dk1"/>
                </a:solidFill>
              </a:rPr>
              <a:t> Suppose there are only two possible actions: A and B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b="1" lang="en">
                <a:solidFill>
                  <a:schemeClr val="dk1"/>
                </a:solidFill>
              </a:rPr>
              <a:t>Environment 1</a:t>
            </a:r>
            <a:r>
              <a:rPr lang="en">
                <a:solidFill>
                  <a:schemeClr val="dk1"/>
                </a:solidFill>
              </a:rPr>
              <a:t>: suppose agent takes A, and after that behaves </a:t>
            </a:r>
            <a:r>
              <a:rPr lang="en">
                <a:solidFill>
                  <a:schemeClr val="dk1"/>
                </a:solidFill>
              </a:rPr>
              <a:t>optimally (uncomputable)</a:t>
            </a:r>
            <a:r>
              <a:rPr lang="en">
                <a:solidFill>
                  <a:schemeClr val="dk1"/>
                </a:solidFill>
              </a:rPr>
              <a:t>, what is the total reward? The same question for B.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Environment 2</a:t>
            </a:r>
            <a:r>
              <a:rPr lang="en">
                <a:solidFill>
                  <a:schemeClr val="dk1"/>
                </a:solidFill>
              </a:rPr>
              <a:t>: …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…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Take (Solomonoff) weighted average for total reward for A. Same for B. Compare.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Kolmogorov </a:t>
            </a:r>
            <a:r>
              <a:rPr lang="en"/>
              <a:t>complexity</a:t>
            </a:r>
            <a:r>
              <a:rPr lang="en"/>
              <a:t> of a string</a:t>
            </a:r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(we will connect Kolmogorov complexity to Solomonoff induction on next slide)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Kolmogorov complexity of a string (like 01001010100110) is the </a:t>
            </a:r>
            <a:r>
              <a:rPr i="1" lang="en">
                <a:solidFill>
                  <a:schemeClr val="dk1"/>
                </a:solidFill>
              </a:rPr>
              <a:t>length of shortest program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>
                <a:solidFill>
                  <a:schemeClr val="dk1"/>
                </a:solidFill>
              </a:rPr>
              <a:t>which</a:t>
            </a:r>
            <a:r>
              <a:rPr lang="en">
                <a:solidFill>
                  <a:schemeClr val="dk1"/>
                </a:solidFill>
              </a:rPr>
              <a:t> generate this string.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Examples: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0101010101010…1010101 - simple pattern, low Kolmogorov complexity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0110101110100…0100110 - random string, high </a:t>
            </a:r>
            <a:r>
              <a:rPr lang="en">
                <a:solidFill>
                  <a:schemeClr val="dk1"/>
                </a:solidFill>
              </a:rPr>
              <a:t>Kolmogorov complexity (approximately equal the length of the string itself)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theorem: Solomonoff + Kolmogorov</a:t>
            </a:r>
            <a:endParaRPr/>
          </a:p>
        </p:txBody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What is the probability of observing this string 010011101011…010?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Solomonoff induction answer: </a:t>
            </a:r>
            <a:r>
              <a:rPr lang="en">
                <a:solidFill>
                  <a:schemeClr val="dk1"/>
                </a:solidFill>
              </a:rPr>
              <a:t>consider all programs which generate this string, sum 2^-{length of the program}.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Coding theorem answer: </a:t>
            </a:r>
            <a:r>
              <a:rPr lang="en">
                <a:solidFill>
                  <a:schemeClr val="dk1"/>
                </a:solidFill>
              </a:rPr>
              <a:t>take Kolmogorov complexity of this string, take 2^-{length of shortest program} (up to fixed multiplicative constant)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That is, shortest program contribute fixed mass compared to all programs.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</a:t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arenR"/>
            </a:pPr>
            <a:r>
              <a:rPr lang="en" sz="2100">
                <a:solidFill>
                  <a:schemeClr val="dk1"/>
                </a:solidFill>
              </a:rPr>
              <a:t>Solomonoff induction, AIXI agent, coding theorem 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arenR"/>
            </a:pPr>
            <a:r>
              <a:rPr b="1" lang="en" sz="2100">
                <a:solidFill>
                  <a:schemeClr val="dk1"/>
                </a:solidFill>
              </a:rPr>
              <a:t>Stopping complexity, Golden handcuffs AIXI, stopping coding theorem</a:t>
            </a:r>
            <a:br>
              <a:rPr lang="en" sz="2100">
                <a:solidFill>
                  <a:schemeClr val="dk1"/>
                </a:solidFill>
              </a:rPr>
            </a:b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arenR"/>
            </a:pPr>
            <a:r>
              <a:rPr lang="en" sz="2100">
                <a:solidFill>
                  <a:schemeClr val="dk1"/>
                </a:solidFill>
              </a:rPr>
              <a:t>Proof of the coding theorem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Stopping complexity</a:t>
            </a:r>
            <a:endParaRPr/>
          </a:p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Intuition: </a:t>
            </a:r>
            <a:r>
              <a:rPr lang="en">
                <a:solidFill>
                  <a:schemeClr val="dk1"/>
                </a:solidFill>
              </a:rPr>
              <a:t>the moment in time is easy to specify ↔ moment is special.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Stopping complexity: </a:t>
            </a:r>
            <a:r>
              <a:rPr lang="en">
                <a:solidFill>
                  <a:schemeClr val="dk1"/>
                </a:solidFill>
              </a:rPr>
              <a:t>for a string consider the shortest program which reads it and stops (without reading further).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Upper bound:</a:t>
            </a:r>
            <a:r>
              <a:rPr lang="en">
                <a:solidFill>
                  <a:schemeClr val="dk1"/>
                </a:solidFill>
              </a:rPr>
              <a:t> for string of length N consider program “read N bits and stop”.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113" name="Google Shape;113;p22"/>
          <p:cNvGraphicFramePr/>
          <p:nvPr/>
        </p:nvGraphicFramePr>
        <p:xfrm>
          <a:off x="396800" y="2894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{013DC6B7-BAAC-40A1-ACF4-F2782F76D858}</a:tableStyleId>
              </a:tblPr>
              <a:tblGrid>
                <a:gridCol w="3296125"/>
                <a:gridCol w="2987275"/>
                <a:gridCol w="2463800"/>
              </a:tblGrid>
              <a:tr h="52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String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Kolmogorov complexity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Stopping complexity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584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01001001011101…01101 (random)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String itself (size N)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Stop after N bits (size log N)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00000000000000…00000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Write N zeros (size log N)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Stop after N bits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(size log N)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00000000000000…00001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Write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N zeros, write 1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(size log N)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Stop on first 1 (constant)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01 00 00 01 01 … 01 00 11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String itself (size N/2)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Stop on first 11 (constant)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Golden Handcuffs AIXI (safe agent)</a:t>
            </a:r>
            <a:endParaRPr/>
          </a:p>
        </p:txBody>
      </p:sp>
      <p:sp>
        <p:nvSpPr>
          <p:cNvPr id="119" name="Google Shape;119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Golden Handcuffs modification of AIXI </a:t>
            </a:r>
            <a:r>
              <a:rPr lang="en">
                <a:solidFill>
                  <a:schemeClr val="dk1"/>
                </a:solidFill>
              </a:rPr>
              <a:t>(</a:t>
            </a:r>
            <a:r>
              <a:rPr i="1" lang="en">
                <a:solidFill>
                  <a:schemeClr val="dk1"/>
                </a:solidFill>
              </a:rPr>
              <a:t>Aram Ebtekar, Michael K. Cohen</a:t>
            </a:r>
            <a:r>
              <a:rPr lang="en">
                <a:solidFill>
                  <a:schemeClr val="dk1"/>
                </a:solidFill>
              </a:rPr>
              <a:t>)</a:t>
            </a:r>
            <a:r>
              <a:rPr b="1" lang="en">
                <a:solidFill>
                  <a:schemeClr val="dk1"/>
                </a:solidFill>
              </a:rPr>
              <a:t>.</a:t>
            </a:r>
            <a:r>
              <a:rPr lang="en">
                <a:solidFill>
                  <a:schemeClr val="dk1"/>
                </a:solidFill>
              </a:rPr>
              <a:t> Agent always gets high reward from [0,1], but knows that very low reward -L is possible.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Suppose agent is unsure that it will get high reward. That is, the probability to get -L in the future is above some threshold. Then agent gives control to safe mentor for some time.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Agent is </a:t>
            </a:r>
            <a:r>
              <a:rPr b="1" lang="en">
                <a:solidFill>
                  <a:schemeClr val="dk1"/>
                </a:solidFill>
              </a:rPr>
              <a:t>most unsure about the future right after moment with low stopping complexity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Golden Handcuffs cartoon example: warehouse robot</a:t>
            </a:r>
            <a:endParaRPr/>
          </a:p>
        </p:txBody>
      </p:sp>
      <p:sp>
        <p:nvSpPr>
          <p:cNvPr id="125" name="Google Shape;12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 robot repeatedly puts boxes on a conveyor belt and receives high reward (from [0,1]). The belt has never stalled.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It considers jamming the belt for a small reward increase. The first stall has low stopping complexity: short program “stop when the belt first stalls.”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Simple hypotheses: “normal rewards until </a:t>
            </a:r>
            <a:r>
              <a:rPr lang="en">
                <a:solidFill>
                  <a:schemeClr val="dk1"/>
                </a:solidFill>
              </a:rPr>
              <a:t>first stall</a:t>
            </a:r>
            <a:r>
              <a:rPr lang="en">
                <a:solidFill>
                  <a:schemeClr val="dk1"/>
                </a:solidFill>
              </a:rPr>
              <a:t>, then −L”. The robot rejects the plan: little to gain, much to lose.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If the belt stalls accidentally, the robot hands control to its mentor, who clears the jaml, then robot can resume control. Note future stalls are less scary: longer programs </a:t>
            </a:r>
            <a:r>
              <a:rPr lang="en">
                <a:solidFill>
                  <a:schemeClr val="dk1"/>
                </a:solidFill>
              </a:rPr>
              <a:t>“normal rewards until </a:t>
            </a:r>
            <a:r>
              <a:rPr i="1" lang="en">
                <a:solidFill>
                  <a:schemeClr val="dk1"/>
                </a:solidFill>
              </a:rPr>
              <a:t>n</a:t>
            </a:r>
            <a:r>
              <a:rPr lang="en">
                <a:solidFill>
                  <a:schemeClr val="dk1"/>
                </a:solidFill>
              </a:rPr>
              <a:t>-th stall, then −L”.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theorem for stopping complexity (determinisitic)</a:t>
            </a:r>
            <a:endParaRPr/>
          </a:p>
        </p:txBody>
      </p:sp>
      <p:sp>
        <p:nvSpPr>
          <p:cNvPr id="131" name="Google Shape;131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For a string, consider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all programs which read this string and halt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the shortest </a:t>
            </a:r>
            <a:r>
              <a:rPr lang="en">
                <a:solidFill>
                  <a:schemeClr val="dk1"/>
                </a:solidFill>
              </a:rPr>
              <a:t>program which reads this string and halts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Weight programs according to their lengths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Coding theorem for stopping complexity: is it true that 2) is at most by a constant factor less than 1) ?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Answer (Fable-5): No. 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</p:txBody>
      </p:sp>
      <p:pic>
        <p:nvPicPr>
          <p:cNvPr descr="2^{-|p|}&#10;%fbdd984e-3cd6-491a-9390-0778c5e72fe1" id="132" name="Google Shape;13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8775" y="2498900"/>
            <a:ext cx="533400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Coding theorem for stopping complexity (randomized)</a:t>
            </a:r>
            <a:endParaRPr/>
          </a:p>
        </p:txBody>
      </p:sp>
      <p:sp>
        <p:nvSpPr>
          <p:cNvPr id="138" name="Google Shape;138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Consider </a:t>
            </a:r>
            <a:r>
              <a:rPr i="1" lang="en">
                <a:solidFill>
                  <a:schemeClr val="dk1"/>
                </a:solidFill>
              </a:rPr>
              <a:t>randomized stopping machines</a:t>
            </a:r>
            <a:r>
              <a:rPr lang="en">
                <a:solidFill>
                  <a:schemeClr val="dk1"/>
                </a:solidFill>
              </a:rPr>
              <a:t>: finite program with access to infinite tape of random bits. Program </a:t>
            </a:r>
            <a:r>
              <a:rPr i="1" lang="en">
                <a:solidFill>
                  <a:schemeClr val="dk1"/>
                </a:solidFill>
              </a:rPr>
              <a:t>p</a:t>
            </a:r>
            <a:r>
              <a:rPr lang="en">
                <a:solidFill>
                  <a:schemeClr val="dk1"/>
                </a:solidFill>
              </a:rPr>
              <a:t> reads seed </a:t>
            </a:r>
            <a:r>
              <a:rPr i="1" lang="en">
                <a:solidFill>
                  <a:schemeClr val="dk1"/>
                </a:solidFill>
              </a:rPr>
              <a:t>q</a:t>
            </a:r>
            <a:r>
              <a:rPr lang="en">
                <a:solidFill>
                  <a:schemeClr val="dk1"/>
                </a:solidFill>
              </a:rPr>
              <a:t> from random tape and stops on string </a:t>
            </a:r>
            <a:r>
              <a:rPr i="1" lang="en">
                <a:solidFill>
                  <a:schemeClr val="dk1"/>
                </a:solidFill>
              </a:rPr>
              <a:t>x</a:t>
            </a:r>
            <a:r>
              <a:rPr lang="en">
                <a:solidFill>
                  <a:schemeClr val="dk1"/>
                </a:solidFill>
              </a:rPr>
              <a:t>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For a string, consider </a:t>
            </a:r>
            <a:endParaRPr>
              <a:solidFill>
                <a:schemeClr val="dk1"/>
              </a:solidFill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>
                <a:solidFill>
                  <a:schemeClr val="dk1"/>
                </a:solidFill>
              </a:rPr>
              <a:t>all programs plus seeds which read this string and halt</a:t>
            </a:r>
            <a:endParaRPr>
              <a:solidFill>
                <a:schemeClr val="dk1"/>
              </a:solidFill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>
                <a:solidFill>
                  <a:schemeClr val="dk1"/>
                </a:solidFill>
              </a:rPr>
              <a:t>the shortest program plus seed which reads this string and halts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Weight program + seed according to sum of lengths: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Coding theorem for stopping complexity: is it true that 2) is at most by a constant factor less than 1) ?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Answer (GPT-5.6 Sol): No. 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</p:txBody>
      </p:sp>
      <p:pic>
        <p:nvPicPr>
          <p:cNvPr id="139" name="Google Shape;139;p26" title="Screenshot 2026-09-23 at 13.33.1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575" y="2770350"/>
            <a:ext cx="774850" cy="33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</a:t>
            </a:r>
            <a:endParaRPr/>
          </a:p>
        </p:txBody>
      </p:sp>
      <p:sp>
        <p:nvSpPr>
          <p:cNvPr id="145" name="Google Shape;145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arenR"/>
            </a:pPr>
            <a:r>
              <a:rPr lang="en" sz="2100">
                <a:solidFill>
                  <a:schemeClr val="dk1"/>
                </a:solidFill>
              </a:rPr>
              <a:t>Solomonoff induction, AIXI agent, coding theorem</a:t>
            </a:r>
            <a:r>
              <a:rPr lang="en" sz="2100">
                <a:solidFill>
                  <a:schemeClr val="dk1"/>
                </a:solidFill>
              </a:rPr>
              <a:t> 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arenR"/>
            </a:pPr>
            <a:r>
              <a:rPr lang="en" sz="2100">
                <a:solidFill>
                  <a:schemeClr val="dk1"/>
                </a:solidFill>
              </a:rPr>
              <a:t>Stopping complexity, Golden handcuffs AIXI, stopping coding theorem</a:t>
            </a:r>
            <a:br>
              <a:rPr lang="en" sz="2100">
                <a:solidFill>
                  <a:schemeClr val="dk1"/>
                </a:solidFill>
              </a:rPr>
            </a:b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AutoNum type="arabicParenR"/>
            </a:pPr>
            <a:r>
              <a:rPr b="1" lang="en" sz="2100">
                <a:solidFill>
                  <a:schemeClr val="dk1"/>
                </a:solidFill>
              </a:rPr>
              <a:t>Proof of the coding theorem</a:t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>
            <p:ph idx="1" type="body"/>
          </p:nvPr>
        </p:nvSpPr>
        <p:spPr>
          <a:xfrm>
            <a:off x="311700" y="49350"/>
            <a:ext cx="8520600" cy="4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(failed) Coding theorem</a:t>
            </a:r>
            <a:r>
              <a:rPr lang="en">
                <a:solidFill>
                  <a:schemeClr val="dk1"/>
                </a:solidFill>
              </a:rPr>
              <a:t>. There exist </a:t>
            </a:r>
            <a:r>
              <a:rPr i="1" lang="en">
                <a:solidFill>
                  <a:schemeClr val="dk1"/>
                </a:solidFill>
              </a:rPr>
              <a:t>c</a:t>
            </a:r>
            <a:r>
              <a:rPr lang="en">
                <a:solidFill>
                  <a:schemeClr val="dk1"/>
                </a:solidFill>
              </a:rPr>
              <a:t> such that for every </a:t>
            </a:r>
            <a:r>
              <a:rPr i="1" lang="en">
                <a:solidFill>
                  <a:schemeClr val="dk1"/>
                </a:solidFill>
              </a:rPr>
              <a:t>x</a:t>
            </a:r>
            <a:r>
              <a:rPr lang="en">
                <a:solidFill>
                  <a:schemeClr val="dk1"/>
                </a:solidFill>
              </a:rPr>
              <a:t> we have: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                                                                                    , where 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                             corresponds to total mass of stopping at </a:t>
            </a:r>
            <a:r>
              <a:rPr i="1" lang="en">
                <a:solidFill>
                  <a:schemeClr val="dk1"/>
                </a:solidFill>
              </a:rPr>
              <a:t>x</a:t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                     is length of shortest program plus seed stopping at </a:t>
            </a:r>
            <a:r>
              <a:rPr i="1" lang="en">
                <a:solidFill>
                  <a:schemeClr val="dk1"/>
                </a:solidFill>
              </a:rPr>
              <a:t>x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Game.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Alice plays against Coding theorem. Declares mass (like                   ). 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Constrain: sum along each path is at most 1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Bob defends Coding theorem. Answers declaration with        discount (like           )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Constrain: for any comparable declarations the answers must be not comparable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51" name="Google Shape;151;p28" title="Screenshot 2026-09-23 at 13.57.1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300" y="1440950"/>
            <a:ext cx="1199350" cy="51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8" title="Screenshot 2026-09-23 at 13.58.5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775" y="1021975"/>
            <a:ext cx="1742200" cy="4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8" title="Screenshot 2026-09-23 at 16.52.09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2400" y="555675"/>
            <a:ext cx="3300400" cy="3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8" title="Screenshot 2026-09-23 at 13.58.5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8700" y="3281725"/>
            <a:ext cx="1132600" cy="31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8" title="Screenshot 2026-09-23 at 16.56.49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29050" y="3948575"/>
            <a:ext cx="4953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8" title="Screenshot 2026-09-23 at 13.57.1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5275" y="4051625"/>
            <a:ext cx="669169" cy="28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8" title="Screenshot 2026-09-23 at 17.12.5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95625" y="1975725"/>
            <a:ext cx="2267600" cy="134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/>
          <p:nvPr>
            <p:ph type="title"/>
          </p:nvPr>
        </p:nvSpPr>
        <p:spPr>
          <a:xfrm>
            <a:off x="3139575" y="2389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220"/>
              <a:t>Thank you!</a:t>
            </a:r>
            <a:endParaRPr sz="322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